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ileron Heavy" charset="1" panose="00000A00000000000000"/>
      <p:regular r:id="rId14"/>
    </p:embeddedFont>
    <p:embeddedFont>
      <p:font typeface="Aileron Heavy Bold" charset="1" panose="00000A00000000000000"/>
      <p:regular r:id="rId15"/>
    </p:embeddedFont>
    <p:embeddedFont>
      <p:font typeface="Aileron Heavy Italics" charset="1" panose="00000A00000000000000"/>
      <p:regular r:id="rId16"/>
    </p:embeddedFont>
    <p:embeddedFont>
      <p:font typeface="Aileron Heavy Bold Italics" charset="1" panose="00000A00000000000000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8.jpeg" Type="http://schemas.openxmlformats.org/officeDocument/2006/relationships/image"/><Relationship Id="rId6" Target="../media/VAFdrSFyUc4.mp4" Type="http://schemas.openxmlformats.org/officeDocument/2006/relationships/video"/><Relationship Id="rId7" Target="../media/VAFdrSFyUc4.mp4" Type="http://schemas.microsoft.com/office/2007/relationships/media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12.jpeg" Type="http://schemas.openxmlformats.org/officeDocument/2006/relationships/image"/><Relationship Id="rId6" Target="../media/VAFdrdT0C74.mp4" Type="http://schemas.openxmlformats.org/officeDocument/2006/relationships/video"/><Relationship Id="rId7" Target="../media/VAFdrdT0C74.mp4" Type="http://schemas.microsoft.com/office/2007/relationships/media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3.png" Type="http://schemas.openxmlformats.org/officeDocument/2006/relationships/image"/><Relationship Id="rId6" Target="../media/image13.jpeg" Type="http://schemas.openxmlformats.org/officeDocument/2006/relationships/image"/><Relationship Id="rId7" Target="../media/VAFdrpPHjWA.mp4" Type="http://schemas.openxmlformats.org/officeDocument/2006/relationships/video"/><Relationship Id="rId8" Target="../media/VAFdrpPHjWA.mp4" Type="http://schemas.microsoft.com/office/2007/relationships/media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5.png" Type="http://schemas.openxmlformats.org/officeDocument/2006/relationships/image"/><Relationship Id="rId6" Target="../media/image16.jpeg" Type="http://schemas.openxmlformats.org/officeDocument/2006/relationships/image"/><Relationship Id="rId7" Target="../media/VAFdriztgNI.mp4" Type="http://schemas.openxmlformats.org/officeDocument/2006/relationships/video"/><Relationship Id="rId8" Target="../media/VAFdriztgNI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FdryRRPXA.mp4" Type="http://schemas.openxmlformats.org/officeDocument/2006/relationships/video"/><Relationship Id="rId4" Target="../media/VAFdryRRPXA.mp4" Type="http://schemas.microsoft.com/office/2007/relationships/media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432890">
            <a:off x="15633874" y="2828175"/>
            <a:ext cx="1525575" cy="13328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08236" y="1028700"/>
            <a:ext cx="14688425" cy="848777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78519" y="1070219"/>
            <a:ext cx="1101991" cy="10458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130875" y="3494611"/>
            <a:ext cx="2502028" cy="133952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440143" y="1277958"/>
            <a:ext cx="2027125" cy="221665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08236" y="1454760"/>
            <a:ext cx="15026864" cy="337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>
                <a:solidFill>
                  <a:srgbClr val="000000"/>
                </a:solidFill>
                <a:latin typeface="Aileron Heavy"/>
              </a:rPr>
              <a:t>TPM (Trusted Platform Module)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86301" y="6695209"/>
            <a:ext cx="10932295" cy="61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Regular"/>
              </a:rPr>
              <a:t>Morales Zilli Luis Fernando &amp; Magno García Omar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11163" y="1028700"/>
            <a:ext cx="2037234" cy="146814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925507">
            <a:off x="945449" y="8056054"/>
            <a:ext cx="1525575" cy="133287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846079">
            <a:off x="16571302" y="5960275"/>
            <a:ext cx="930350" cy="88297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38684" y="4964819"/>
            <a:ext cx="16457169" cy="141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5001">
                <a:solidFill>
                  <a:srgbClr val="000000"/>
                </a:solidFill>
                <a:latin typeface="Aileron Heavy"/>
              </a:rPr>
              <a:t>Algunas ventajas, desventajas y ¿Por qué es (o fué) tan problemático?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541623" y="-1062739"/>
            <a:ext cx="8765490" cy="50651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25037" y="6013011"/>
            <a:ext cx="4628213" cy="451973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218539">
            <a:off x="15771332" y="5645760"/>
            <a:ext cx="840694" cy="7345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22722">
            <a:off x="4987781" y="1985492"/>
            <a:ext cx="2097875" cy="11231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1598" r="0" b="0"/>
          <a:stretch>
            <a:fillRect/>
          </a:stretch>
        </p:blipFill>
        <p:spPr>
          <a:xfrm flipH="false" flipV="false" rot="0">
            <a:off x="1679963" y="4234283"/>
            <a:ext cx="13154395" cy="589395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26653" y="1095375"/>
            <a:ext cx="10684818" cy="226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3F3F3"/>
                </a:solidFill>
                <a:latin typeface="Aileron Heavy"/>
              </a:rPr>
              <a:t>Sea o no una jugada... Funcionó 😣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88423" y="2259855"/>
            <a:ext cx="14111154" cy="144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0"/>
              </a:lnSpc>
              <a:spcBef>
                <a:spcPct val="0"/>
              </a:spcBef>
            </a:pPr>
            <a:r>
              <a:rPr lang="en-US" sz="10000">
                <a:solidFill>
                  <a:srgbClr val="000000"/>
                </a:solidFill>
                <a:latin typeface="Aileron Heavy"/>
              </a:rPr>
              <a:t>Para terminar...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117328" y="-790402"/>
            <a:ext cx="3223648" cy="373563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22722">
            <a:off x="271786" y="612605"/>
            <a:ext cx="2476725" cy="132598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957545" y="7086166"/>
            <a:ext cx="8765490" cy="506517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789061" y="6481049"/>
            <a:ext cx="4709877" cy="313770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71385" y="4648590"/>
            <a:ext cx="13313835" cy="148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ileron Regular Bold"/>
              </a:rPr>
              <a:t>En general, los TPM y Secure Boot son herramientas importantes para mejorar la seguridad y proteger la información en los dispositivos electrónicos. Sin embargo, es importante evaluar cuidadosamente las ventajas y desventajas de su implementación en función de las necesidades específicas de cada usuario o empresa.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19733" y="657087"/>
            <a:ext cx="3191520" cy="27122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32890">
            <a:off x="11406413" y="871385"/>
            <a:ext cx="797886" cy="6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51015" y="2265468"/>
            <a:ext cx="1375876" cy="991535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368600" y="4367809"/>
            <a:ext cx="5890700" cy="44180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69281" y="1146560"/>
            <a:ext cx="7274719" cy="985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rgbClr val="F3F3F3"/>
                </a:solidFill>
                <a:latin typeface="Aileron Heavy Bold"/>
              </a:rPr>
              <a:t>¿Qué es TPM</a:t>
            </a:r>
            <a:r>
              <a:rPr lang="en-US" sz="6400">
                <a:solidFill>
                  <a:srgbClr val="F3F3F3"/>
                </a:solidFill>
                <a:latin typeface="Aileron Heavy Bold"/>
              </a:rPr>
              <a:t>? 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367" y="6519672"/>
            <a:ext cx="7633109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33">
                <a:solidFill>
                  <a:srgbClr val="F3F3F3"/>
                </a:solidFill>
                <a:latin typeface="Aileron Regular"/>
              </a:rPr>
              <a:t>Almacena y protege claves de cifrado, contraseñas y certificados, "mejorando" la seguridad del sistema.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3789" y="3164755"/>
            <a:ext cx="6863358" cy="39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36" indent="-280668" lvl="1">
              <a:lnSpc>
                <a:spcPts val="3197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3F3F3"/>
                </a:solidFill>
                <a:latin typeface="Aileron Regular Bold"/>
              </a:rPr>
              <a:t>TPM significa "Trusted Platform Module"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27830" y="4738878"/>
            <a:ext cx="7787662" cy="79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60" indent="-280680" lvl="1">
              <a:lnSpc>
                <a:spcPts val="3198"/>
              </a:lnSpc>
              <a:buFont typeface="Arial"/>
              <a:buChar char="•"/>
            </a:pPr>
            <a:r>
              <a:rPr lang="en-US" sz="2600">
                <a:solidFill>
                  <a:srgbClr val="F3F3F3"/>
                </a:solidFill>
                <a:latin typeface="Aileron Regular Bold"/>
              </a:rPr>
              <a:t> Es un chip de seguridad integrado en muchos dispositivos informáticos modernos.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80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814778" y="6512676"/>
            <a:ext cx="8765490" cy="50651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117328" y="-790402"/>
            <a:ext cx="3223648" cy="373563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22722">
            <a:off x="271786" y="612605"/>
            <a:ext cx="2476725" cy="132598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400000">
            <a:off x="10782901" y="803516"/>
            <a:ext cx="3929117" cy="748920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117351" y="1641051"/>
            <a:ext cx="1366378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F3F3F3"/>
                </a:solidFill>
                <a:latin typeface="Aileron Heavy"/>
              </a:rPr>
              <a:t>¿Por qué es tan importante?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00367"/>
            <a:ext cx="654167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Aileron Heavy"/>
              </a:rPr>
              <a:t>Es una medida adicional de seguridad, mejora la protección de datos y sistemas contra amenazas. </a:t>
            </a:r>
          </a:p>
          <a:p>
            <a:pPr algn="just">
              <a:lnSpc>
                <a:spcPts val="33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09685" y="6936921"/>
            <a:ext cx="6209710" cy="186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9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3F3F3"/>
                </a:solidFill>
                <a:latin typeface="Aileron Heavy Bold"/>
              </a:rPr>
              <a:t>Almacenan y protegen claves de cifrado, contraseñas y certificados en el chip.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5952" y="-389413"/>
            <a:ext cx="8826189" cy="5532913"/>
            <a:chOff x="0" y="0"/>
            <a:chExt cx="11768252" cy="737721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975136" y="0"/>
              <a:ext cx="7308910" cy="737721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811272"/>
              <a:ext cx="1975136" cy="187455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9495900" y="5007025"/>
              <a:ext cx="2272352" cy="1637587"/>
            </a:xfrm>
            <a:prstGeom prst="rect">
              <a:avLst/>
            </a:prstGeom>
          </p:spPr>
        </p:pic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55739" y="6803594"/>
            <a:ext cx="7904783" cy="265688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89762" y="291839"/>
            <a:ext cx="10436737" cy="985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ileron Heavy"/>
              </a:rPr>
              <a:t>¿Cómo funciona un TPM?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2362" y="7096650"/>
            <a:ext cx="5577875" cy="1665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06" indent="-259053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Open Sans Extra Bold"/>
              </a:rPr>
              <a:t> TPM puede generar una clave criptográfica que se utiliza para verificar la identidad del usuario y proteger sus datos.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9785" y="1785591"/>
            <a:ext cx="7604782" cy="110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952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Extra Bold"/>
              </a:rPr>
              <a:t>El chip está conectado directamente a la placa base de la computadora y está aislado del resto del sistema.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32764" y="3395697"/>
            <a:ext cx="6723607" cy="110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952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Extra Bold"/>
              </a:rPr>
              <a:t>El TPM realiza un seguimiento de los componentes del sistema, verifica que no haya modificaciones.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67080" y="4822013"/>
            <a:ext cx="5218369" cy="147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295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Extra Bold"/>
              </a:rPr>
              <a:t>Si se detecta un cambio alerta al sistema, puede impedir que se inicie el sistema.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80864" y="-759448"/>
            <a:ext cx="2402463" cy="262708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32890">
            <a:off x="16496513" y="805848"/>
            <a:ext cx="1525575" cy="13328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82095" y="-744854"/>
            <a:ext cx="2037234" cy="146814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925507">
            <a:off x="703713" y="5489833"/>
            <a:ext cx="1525575" cy="133287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2846079">
            <a:off x="16243832" y="9204276"/>
            <a:ext cx="930350" cy="882971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317374" y="1574814"/>
            <a:ext cx="7148015" cy="401831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82" y="1943835"/>
            <a:ext cx="9315492" cy="364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96"/>
              </a:lnSpc>
              <a:spcBef>
                <a:spcPct val="0"/>
              </a:spcBef>
            </a:pPr>
            <a:r>
              <a:rPr lang="en-US" sz="8632">
                <a:solidFill>
                  <a:srgbClr val="F3F3F3"/>
                </a:solidFill>
                <a:latin typeface="Aileron Heavy"/>
              </a:rPr>
              <a:t> ¿Por qué tiene tanta polémica este chip?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2218" y="7285467"/>
            <a:ext cx="6531056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35">
                <a:solidFill>
                  <a:srgbClr val="F3F3F3"/>
                </a:solidFill>
                <a:latin typeface="Aileron Regular"/>
              </a:rPr>
              <a:t>Puede representar un riesgo para la privacidad de los usuarios, puede permitir a los fabricantes/empresas recopilar información sobre el uso de los dispositivos.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02554" y="5912498"/>
            <a:ext cx="7589461" cy="125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321"/>
              </a:lnSpc>
              <a:buFont typeface="Arial"/>
              <a:buChar char="•"/>
            </a:pPr>
            <a:r>
              <a:rPr lang="en-US" sz="2700">
                <a:solidFill>
                  <a:srgbClr val="F3F3F3"/>
                </a:solidFill>
                <a:latin typeface="Aileron Regular"/>
              </a:rPr>
              <a:t> Limita a los usuarios para instalar software de su elección o compartir información con otros usuarios.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17374" y="8072978"/>
            <a:ext cx="7391633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35">
                <a:solidFill>
                  <a:srgbClr val="F3F3F3"/>
                </a:solidFill>
                <a:latin typeface="Aileron Regular"/>
              </a:rPr>
              <a:t>Ah, también Windows 11 tiene algo de culpa.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80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3295" y="1989966"/>
            <a:ext cx="8016187" cy="64151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5547" y="1989966"/>
            <a:ext cx="2304999" cy="123404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3295" y="6408079"/>
            <a:ext cx="2402463" cy="262708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908174" y="1381308"/>
            <a:ext cx="6848927" cy="1809258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026231" y="6247603"/>
            <a:ext cx="3548554" cy="359694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99482" y="1728058"/>
            <a:ext cx="3286283" cy="1096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79"/>
              </a:lnSpc>
              <a:spcBef>
                <a:spcPct val="0"/>
              </a:spcBef>
            </a:pPr>
            <a:r>
              <a:rPr lang="en-US" sz="7138">
                <a:solidFill>
                  <a:srgbClr val="F3F3F3"/>
                </a:solidFill>
                <a:latin typeface="Aileron Heavy"/>
              </a:rPr>
              <a:t>El caso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80047" y="3166860"/>
            <a:ext cx="519132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36">
                <a:solidFill>
                  <a:srgbClr val="F3F3F3"/>
                </a:solidFill>
                <a:latin typeface="Aileron Regular"/>
              </a:rPr>
              <a:t>TPM es OBLIGATORIO para instalar el sistema operativo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861" y="758373"/>
            <a:ext cx="852035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0"/>
              </a:lnSpc>
              <a:spcBef>
                <a:spcPct val="0"/>
              </a:spcBef>
            </a:pPr>
            <a:r>
              <a:rPr lang="en-US" sz="4000">
                <a:solidFill>
                  <a:srgbClr val="F3F3F3"/>
                </a:solidFill>
                <a:latin typeface="Aileron Heavy"/>
              </a:rPr>
              <a:t>Algunos problemas sobre TPM 😐: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75709" y="4640934"/>
            <a:ext cx="712243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36">
                <a:solidFill>
                  <a:srgbClr val="F3F3F3"/>
                </a:solidFill>
                <a:latin typeface="Aileron Regular"/>
              </a:rPr>
              <a:t>El chip no fue obligatorio hasta 2016, incluso después, venía desactivado de fábrica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861" y="312604"/>
            <a:ext cx="852035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</a:pPr>
            <a:r>
              <a:rPr lang="en-US" sz="3000">
                <a:solidFill>
                  <a:srgbClr val="F3F3F3"/>
                </a:solidFill>
                <a:latin typeface="Aileron Heavy Bold"/>
              </a:rPr>
              <a:t>Y hablando sobre W11...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67109" y="7281534"/>
            <a:ext cx="5817200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36">
                <a:solidFill>
                  <a:srgbClr val="F3F3F3"/>
                </a:solidFill>
                <a:latin typeface="Aileron Regular"/>
              </a:rPr>
              <a:t>Para poder activar TPM, debemos adentrarnos.. a la UEFI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94119" y="2062251"/>
            <a:ext cx="12190045" cy="780109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2675" y="235356"/>
            <a:ext cx="17502650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ileron Heavy Bold"/>
              </a:rPr>
              <a:t>"Ay, ¿Pero quíen va a seguir usando una PC de hace más de 5 años? 🤣"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7816" y="1778406"/>
            <a:ext cx="17502650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ileron Regular"/>
              </a:rPr>
              <a:t>¿Ah no?...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4993" y="2168931"/>
            <a:ext cx="1161801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Average age installed base PCs (desktop &amp; mobile) in the United States from 2017 to 2022 (in years)*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00987" y="9556639"/>
            <a:ext cx="538867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© Statista 2023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304485" y="3355061"/>
            <a:ext cx="6627924" cy="49709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92220" y="-1886978"/>
            <a:ext cx="4628213" cy="451973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47914" y="4633237"/>
            <a:ext cx="4057651" cy="194283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346024" y="7480169"/>
            <a:ext cx="4493334" cy="224666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18104" y="699242"/>
            <a:ext cx="11714305" cy="985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rgbClr val="F3F3F3"/>
                </a:solidFill>
                <a:latin typeface="Aileron Heavy"/>
              </a:rPr>
              <a:t>TPM no es "Invulnerable". 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7914" y="3228075"/>
            <a:ext cx="8922997" cy="40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7703" indent="-258852" lvl="1">
              <a:lnSpc>
                <a:spcPts val="3357"/>
              </a:lnSpc>
              <a:buFont typeface="Arial"/>
              <a:buChar char="•"/>
            </a:pPr>
            <a:r>
              <a:rPr lang="en-US" sz="2397" spc="31">
                <a:solidFill>
                  <a:srgbClr val="F3F3F3"/>
                </a:solidFill>
                <a:latin typeface="Aileron Regular"/>
              </a:rPr>
              <a:t>Existen errores de escritura y lectura fuera de los límites.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18104" y="325267"/>
            <a:ext cx="5851792" cy="39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400" spc="31">
                <a:solidFill>
                  <a:srgbClr val="F3F3F3"/>
                </a:solidFill>
                <a:latin typeface="Aileron Regular"/>
              </a:rPr>
              <a:t>Si esto no fuera suficiente...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192" y="7400544"/>
            <a:ext cx="5987912" cy="11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2" indent="-259081" lvl="1">
              <a:lnSpc>
                <a:spcPts val="2952"/>
              </a:lnSpc>
              <a:buFont typeface="Arial"/>
              <a:buChar char="•"/>
            </a:pPr>
            <a:r>
              <a:rPr lang="en-US" sz="2400">
                <a:solidFill>
                  <a:srgbClr val="F3F3F3"/>
                </a:solidFill>
                <a:latin typeface="Aileron Regular"/>
              </a:rPr>
              <a:t>BlackLotus, un pack de $5000 que es capaz de omitir el arranque seguro de Windows.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54363" y="4671016"/>
            <a:ext cx="5508941" cy="148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952"/>
              </a:lnSpc>
              <a:buFont typeface="Arial"/>
              <a:buChar char="•"/>
            </a:pPr>
            <a:r>
              <a:rPr lang="en-US" sz="2400">
                <a:solidFill>
                  <a:srgbClr val="F3F3F3"/>
                </a:solidFill>
                <a:latin typeface="Aileron Regular"/>
              </a:rPr>
              <a:t>Afecta a la biblioteca de los módulos, permiten que comandos exploten estas vulnerabilidades, y dejen inutilizable el modulo.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58316" y="3136963"/>
            <a:ext cx="6771367" cy="144455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923749" y="654227"/>
            <a:ext cx="12440501" cy="197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ileron Heavy Bold"/>
              </a:rPr>
              <a:t>¿Esto no huele a una jugadad sucia de Microsoft? 🤢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476872"/>
            <a:ext cx="8874156" cy="90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285" indent="-280643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Open Sans Extra Bold"/>
              </a:rPr>
              <a:t> No es raro que Microsoft tenga un historial de jugarretas para consolidarse en el mercado.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6830063"/>
            <a:ext cx="8874156" cy="90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285" indent="-280643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Open Sans Extra Bold"/>
              </a:rPr>
              <a:t>¿Obligar a los usuarios a usar TMP no será un táctica para aumentar ventas?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7703" y="8352784"/>
            <a:ext cx="8874156" cy="90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285" indent="-280643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Open Sans Extra Bold"/>
              </a:rPr>
              <a:t>El usuario común no hará configuraciones en UEFI para actualizar, preferirían comprar otra PC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DAFdm4o2vsM</dc:identifier>
  <dcterms:modified xsi:type="dcterms:W3CDTF">2011-08-01T06:04:30Z</dcterms:modified>
  <cp:revision>1</cp:revision>
  <dc:title>Presentación TPM</dc:title>
</cp:coreProperties>
</file>